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28799790" cy="5119878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2159984" y="15904806"/>
            <a:ext cx="24479822" cy="109745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kern="120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4419968" y="27756376"/>
            <a:ext cx="20159853" cy="51909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1440180" lvl="1" indent="-1440180" algn="ctr">
              <a:buNone/>
              <a:defRPr kern="1200"/>
            </a:lvl2pPr>
            <a:lvl3pPr marL="2879725" lvl="2" indent="-2879725" algn="ctr">
              <a:buNone/>
              <a:defRPr kern="1200"/>
            </a:lvl3pPr>
            <a:lvl4pPr marL="4319905" lvl="3" indent="-4319905" algn="ctr">
              <a:buNone/>
              <a:defRPr kern="1200"/>
            </a:lvl4pPr>
            <a:lvl5pPr marL="5760085" lvl="4" indent="-5760085" algn="ctr">
              <a:buNone/>
              <a:defRPr kern="1200"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1439990" y="46624074"/>
            <a:ext cx="6719951" cy="3555471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dirty="0"/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9839928" y="46624074"/>
            <a:ext cx="9119934" cy="3555471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dirty="0"/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20639850" y="46624074"/>
            <a:ext cx="6719951" cy="3555471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913599" y="5712456"/>
            <a:ext cx="6481203" cy="3977386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69989" y="5712456"/>
            <a:ext cx="19067886" cy="3977386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4987" y="12764144"/>
            <a:ext cx="24839819" cy="21297267"/>
          </a:xfrm>
        </p:spPr>
        <p:txBody>
          <a:bodyPr anchor="b"/>
          <a:lstStyle>
            <a:lvl1pPr>
              <a:defRPr sz="141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64987" y="34262891"/>
            <a:ext cx="24839819" cy="11199729"/>
          </a:xfrm>
        </p:spPr>
        <p:txBody>
          <a:bodyPr/>
          <a:lstStyle>
            <a:lvl1pPr marL="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1pPr>
            <a:lvl2pPr marL="1080135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2pPr>
            <a:lvl3pPr marL="216027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3pPr>
            <a:lvl4pPr marL="323977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0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4000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8017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67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81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69989" y="13238207"/>
            <a:ext cx="12700707" cy="322481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689093" y="13238207"/>
            <a:ext cx="12700707" cy="322481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37" y="2725861"/>
            <a:ext cx="24839819" cy="98960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03384" y="13277028"/>
            <a:ext cx="11512297" cy="6150961"/>
          </a:xfrm>
        </p:spPr>
        <p:txBody>
          <a:bodyPr anchor="ctr" anchorCtr="0"/>
          <a:lstStyle>
            <a:lvl1pPr marL="0" indent="0">
              <a:buNone/>
              <a:defRPr sz="6615"/>
            </a:lvl1pPr>
            <a:lvl2pPr marL="1080135" indent="0">
              <a:buNone/>
              <a:defRPr sz="5670"/>
            </a:lvl2pPr>
            <a:lvl3pPr marL="2160270" indent="0">
              <a:buNone/>
              <a:defRPr sz="4725"/>
            </a:lvl3pPr>
            <a:lvl4pPr marL="3239770" indent="0">
              <a:buNone/>
              <a:defRPr sz="4250"/>
            </a:lvl4pPr>
            <a:lvl5pPr marL="4319905" indent="0">
              <a:buNone/>
              <a:defRPr sz="4250"/>
            </a:lvl5pPr>
            <a:lvl6pPr marL="5400040" indent="0">
              <a:buNone/>
              <a:defRPr sz="4250"/>
            </a:lvl6pPr>
            <a:lvl7pPr marL="6480175" indent="0">
              <a:buNone/>
              <a:defRPr sz="4250"/>
            </a:lvl7pPr>
            <a:lvl8pPr marL="7559675" indent="0">
              <a:buNone/>
              <a:defRPr sz="4250"/>
            </a:lvl8pPr>
            <a:lvl9pPr marL="8639810" indent="0">
              <a:buNone/>
              <a:defRPr sz="42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803384" y="19898535"/>
            <a:ext cx="11512297" cy="263107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780062" y="13277028"/>
            <a:ext cx="11568993" cy="6150961"/>
          </a:xfrm>
        </p:spPr>
        <p:txBody>
          <a:bodyPr anchor="ctr" anchorCtr="0"/>
          <a:lstStyle>
            <a:lvl1pPr marL="0" indent="0">
              <a:buNone/>
              <a:defRPr sz="6615"/>
            </a:lvl1pPr>
            <a:lvl2pPr marL="1080135" indent="0">
              <a:buNone/>
              <a:defRPr sz="5670"/>
            </a:lvl2pPr>
            <a:lvl3pPr marL="2160270" indent="0">
              <a:buNone/>
              <a:defRPr sz="4725"/>
            </a:lvl3pPr>
            <a:lvl4pPr marL="3239770" indent="0">
              <a:buNone/>
              <a:defRPr sz="4250"/>
            </a:lvl4pPr>
            <a:lvl5pPr marL="4319905" indent="0">
              <a:buNone/>
              <a:defRPr sz="4250"/>
            </a:lvl5pPr>
            <a:lvl6pPr marL="5400040" indent="0">
              <a:buNone/>
              <a:defRPr sz="4250"/>
            </a:lvl6pPr>
            <a:lvl7pPr marL="6480175" indent="0">
              <a:buNone/>
              <a:defRPr sz="4250"/>
            </a:lvl7pPr>
            <a:lvl8pPr marL="7559675" indent="0">
              <a:buNone/>
              <a:defRPr sz="4250"/>
            </a:lvl8pPr>
            <a:lvl9pPr marL="8639810" indent="0">
              <a:buNone/>
              <a:defRPr sz="42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780062" y="19898535"/>
            <a:ext cx="11568993" cy="263107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37" y="3413252"/>
            <a:ext cx="9288682" cy="11946382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43662" y="7371676"/>
            <a:ext cx="14579894" cy="36384318"/>
          </a:xfrm>
        </p:spPr>
        <p:txBody>
          <a:bodyPr/>
          <a:lstStyle>
            <a:lvl1pPr>
              <a:defRPr sz="7560"/>
            </a:lvl1pPr>
            <a:lvl2pPr>
              <a:defRPr sz="6615"/>
            </a:lvl2pPr>
            <a:lvl3pPr>
              <a:defRPr sz="5670"/>
            </a:lvl3pPr>
            <a:lvl4pPr>
              <a:defRPr sz="4725"/>
            </a:lvl4pPr>
            <a:lvl5pPr>
              <a:defRPr sz="4725"/>
            </a:lvl5pPr>
            <a:lvl6pPr>
              <a:defRPr sz="4725"/>
            </a:lvl6pPr>
            <a:lvl7pPr>
              <a:defRPr sz="4725"/>
            </a:lvl7pPr>
            <a:lvl8pPr>
              <a:defRPr sz="4725"/>
            </a:lvl8pPr>
            <a:lvl9pPr>
              <a:defRPr sz="47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3737" y="15359634"/>
            <a:ext cx="9288682" cy="28455622"/>
          </a:xfrm>
        </p:spPr>
        <p:txBody>
          <a:bodyPr/>
          <a:lstStyle>
            <a:lvl1pPr marL="0" indent="0">
              <a:buNone/>
              <a:defRPr sz="3780"/>
            </a:lvl1pPr>
            <a:lvl2pPr marL="1080135" indent="0">
              <a:buNone/>
              <a:defRPr sz="3305"/>
            </a:lvl2pPr>
            <a:lvl3pPr marL="2160270" indent="0">
              <a:buNone/>
              <a:defRPr sz="2835"/>
            </a:lvl3pPr>
            <a:lvl4pPr marL="3239770" indent="0">
              <a:buNone/>
              <a:defRPr sz="2360"/>
            </a:lvl4pPr>
            <a:lvl5pPr marL="4319905" indent="0">
              <a:buNone/>
              <a:defRPr sz="2360"/>
            </a:lvl5pPr>
            <a:lvl6pPr marL="5400040" indent="0">
              <a:buNone/>
              <a:defRPr sz="2360"/>
            </a:lvl6pPr>
            <a:lvl7pPr marL="6480175" indent="0">
              <a:buNone/>
              <a:defRPr sz="2360"/>
            </a:lvl7pPr>
            <a:lvl8pPr marL="7559675" indent="0">
              <a:buNone/>
              <a:defRPr sz="2360"/>
            </a:lvl8pPr>
            <a:lvl9pPr marL="8639810" indent="0">
              <a:buNone/>
              <a:defRPr sz="23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37" y="3413252"/>
            <a:ext cx="9839336" cy="11946382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243662" y="3413259"/>
            <a:ext cx="14579894" cy="40342742"/>
          </a:xfrm>
        </p:spPr>
        <p:txBody>
          <a:bodyPr/>
          <a:lstStyle>
            <a:lvl1pPr marL="0" indent="0">
              <a:buNone/>
              <a:defRPr sz="7560"/>
            </a:lvl1pPr>
            <a:lvl2pPr marL="1080135" indent="0">
              <a:buNone/>
              <a:defRPr sz="6615"/>
            </a:lvl2pPr>
            <a:lvl3pPr marL="2160270" indent="0">
              <a:buNone/>
              <a:defRPr sz="5670"/>
            </a:lvl3pPr>
            <a:lvl4pPr marL="3239770" indent="0">
              <a:buNone/>
              <a:defRPr sz="4725"/>
            </a:lvl4pPr>
            <a:lvl5pPr marL="4319905" indent="0">
              <a:buNone/>
              <a:defRPr sz="4725"/>
            </a:lvl5pPr>
            <a:lvl6pPr marL="5400040" indent="0">
              <a:buNone/>
              <a:defRPr sz="4725"/>
            </a:lvl6pPr>
            <a:lvl7pPr marL="6480175" indent="0">
              <a:buNone/>
              <a:defRPr sz="4725"/>
            </a:lvl7pPr>
            <a:lvl8pPr marL="7559675" indent="0">
              <a:buNone/>
              <a:defRPr sz="4725"/>
            </a:lvl8pPr>
            <a:lvl9pPr marL="8639810" indent="0">
              <a:buNone/>
              <a:defRPr sz="47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3737" y="15359634"/>
            <a:ext cx="9839336" cy="28455622"/>
          </a:xfrm>
        </p:spPr>
        <p:txBody>
          <a:bodyPr/>
          <a:lstStyle>
            <a:lvl1pPr marL="0" indent="0">
              <a:buNone/>
              <a:defRPr sz="4725"/>
            </a:lvl1pPr>
            <a:lvl2pPr marL="1080135" indent="0">
              <a:buNone/>
              <a:defRPr sz="4250"/>
            </a:lvl2pPr>
            <a:lvl3pPr marL="2160270" indent="0">
              <a:buNone/>
              <a:defRPr sz="3780"/>
            </a:lvl3pPr>
            <a:lvl4pPr marL="3239770" indent="0">
              <a:buNone/>
              <a:defRPr sz="3305"/>
            </a:lvl4pPr>
            <a:lvl5pPr marL="4319905" indent="0">
              <a:buNone/>
              <a:defRPr sz="3305"/>
            </a:lvl5pPr>
            <a:lvl6pPr marL="5400040" indent="0">
              <a:buNone/>
              <a:defRPr sz="3305"/>
            </a:lvl6pPr>
            <a:lvl7pPr marL="6480175" indent="0">
              <a:buNone/>
              <a:defRPr sz="3305"/>
            </a:lvl7pPr>
            <a:lvl8pPr marL="7559675" indent="0">
              <a:buNone/>
              <a:defRPr sz="3305"/>
            </a:lvl8pPr>
            <a:lvl9pPr marL="8639810" indent="0">
              <a:buNone/>
              <a:defRPr sz="330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  <p:transition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474991" y="5712456"/>
            <a:ext cx="25919811" cy="5380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469989" y="13238207"/>
            <a:ext cx="25919811" cy="3224811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1439990" y="46624074"/>
            <a:ext cx="6719951" cy="355547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4410"/>
            </a:lvl1pPr>
          </a:lstStyle>
          <a:p>
            <a:pPr lvl="0"/>
            <a:endParaRPr lang="zh-CN" altLang="en-US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9839928" y="46624074"/>
            <a:ext cx="9119934" cy="355547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4410"/>
            </a:lvl1pPr>
          </a:lstStyle>
          <a:p>
            <a:pPr lvl="0"/>
            <a:endParaRPr lang="zh-CN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20639850" y="46624074"/>
            <a:ext cx="6719951" cy="355547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4410"/>
            </a:lvl1pPr>
          </a:lstStyle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marL="0" lvl="0" indent="0" algn="ctr" defTabSz="2879725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1008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135" lvl="0" indent="-1079500" algn="l" defTabSz="2879725" eaLnBrk="0" fontAlgn="base" latinLnBrk="0" hangingPunct="0">
        <a:lnSpc>
          <a:spcPct val="100000"/>
        </a:lnSpc>
        <a:spcBef>
          <a:spcPct val="63000"/>
        </a:spcBef>
        <a:spcAft>
          <a:spcPct val="0"/>
        </a:spcAft>
        <a:buChar char="•"/>
        <a:defRPr sz="88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39975" lvl="1" indent="-899160" algn="l" defTabSz="2879725" eaLnBrk="0" fontAlgn="base" latinLnBrk="0" hangingPunct="0">
        <a:lnSpc>
          <a:spcPct val="100000"/>
        </a:lnSpc>
        <a:spcBef>
          <a:spcPct val="63000"/>
        </a:spcBef>
        <a:spcAft>
          <a:spcPct val="0"/>
        </a:spcAft>
        <a:buChar char="–"/>
        <a:defRPr sz="75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99815" lvl="2" indent="-719455" algn="l" defTabSz="2879725" eaLnBrk="0" fontAlgn="base" latinLnBrk="0" hangingPunct="0">
        <a:lnSpc>
          <a:spcPct val="100000"/>
        </a:lnSpc>
        <a:spcBef>
          <a:spcPct val="63000"/>
        </a:spcBef>
        <a:spcAft>
          <a:spcPct val="0"/>
        </a:spcAft>
        <a:buChar char="•"/>
        <a:defRPr sz="6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039995" lvl="3" indent="-719455" algn="l" defTabSz="2879725" eaLnBrk="0" fontAlgn="base" latinLnBrk="0" hangingPunct="0">
        <a:lnSpc>
          <a:spcPct val="100000"/>
        </a:lnSpc>
        <a:spcBef>
          <a:spcPct val="63000"/>
        </a:spcBef>
        <a:spcAft>
          <a:spcPct val="0"/>
        </a:spcAft>
        <a:buChar char="–"/>
        <a:defRPr sz="50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480175" lvl="4" indent="-719455" algn="l" defTabSz="2879725" eaLnBrk="0" fontAlgn="base" latinLnBrk="0" hangingPunct="0">
        <a:lnSpc>
          <a:spcPct val="100000"/>
        </a:lnSpc>
        <a:spcBef>
          <a:spcPct val="63000"/>
        </a:spcBef>
        <a:spcAft>
          <a:spcPct val="0"/>
        </a:spcAft>
        <a:buChar char="»"/>
        <a:defRPr sz="44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919720" lvl="5" indent="-719455" algn="l" defTabSz="2879725" eaLnBrk="0" fontAlgn="base" latinLnBrk="0" hangingPunct="0">
        <a:lnSpc>
          <a:spcPct val="100000"/>
        </a:lnSpc>
        <a:spcBef>
          <a:spcPct val="63000"/>
        </a:spcBef>
        <a:spcAft>
          <a:spcPct val="0"/>
        </a:spcAft>
        <a:buChar char="»"/>
        <a:defRPr sz="44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9900" lvl="6" indent="-719455" algn="l" defTabSz="2879725" eaLnBrk="0" fontAlgn="base" latinLnBrk="0" hangingPunct="0">
        <a:lnSpc>
          <a:spcPct val="100000"/>
        </a:lnSpc>
        <a:spcBef>
          <a:spcPct val="63000"/>
        </a:spcBef>
        <a:spcAft>
          <a:spcPct val="0"/>
        </a:spcAft>
        <a:buChar char="»"/>
        <a:defRPr sz="44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80" lvl="7" indent="-719455" algn="l" defTabSz="2879725" eaLnBrk="0" fontAlgn="base" latinLnBrk="0" hangingPunct="0">
        <a:lnSpc>
          <a:spcPct val="100000"/>
        </a:lnSpc>
        <a:spcBef>
          <a:spcPct val="63000"/>
        </a:spcBef>
        <a:spcAft>
          <a:spcPct val="0"/>
        </a:spcAft>
        <a:buChar char="»"/>
        <a:defRPr sz="44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2239625" lvl="8" indent="-719455" algn="l" defTabSz="2879725" eaLnBrk="0" fontAlgn="base" latinLnBrk="0" hangingPunct="0">
        <a:lnSpc>
          <a:spcPct val="100000"/>
        </a:lnSpc>
        <a:spcBef>
          <a:spcPct val="63000"/>
        </a:spcBef>
        <a:spcAft>
          <a:spcPct val="0"/>
        </a:spcAft>
        <a:buChar char="»"/>
        <a:defRPr sz="44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2879725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5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440180" lvl="1" indent="0" algn="l" defTabSz="2879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879725" lvl="2" indent="0" algn="l" defTabSz="2879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319905" lvl="3" indent="0" algn="l" defTabSz="2879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760085" lvl="4" indent="0" algn="l" defTabSz="2879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200265" lvl="5" indent="0" algn="l" defTabSz="2879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639810" lvl="6" indent="0" algn="l" defTabSz="2879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079990" lvl="7" indent="0" algn="l" defTabSz="2879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520170" lvl="8" indent="0" algn="l" defTabSz="28797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" name="标题 49"/>
          <p:cNvSpPr>
            <a:spLocks noGrp="1"/>
          </p:cNvSpPr>
          <p:nvPr>
            <p:ph type="ctrTitle"/>
          </p:nvPr>
        </p:nvSpPr>
        <p:spPr>
          <a:xfrm>
            <a:off x="1295114" y="21116886"/>
            <a:ext cx="24479822" cy="10974553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zh-CN" sz="8800" b="1">
                <a:solidFill>
                  <a:srgbClr val="FFC000"/>
                </a:solidFill>
              </a:rPr>
              <a:t>主讲人：</a:t>
            </a:r>
            <a:r>
              <a:rPr lang="en-US" altLang="zh-CN" sz="8800" b="1">
                <a:solidFill>
                  <a:srgbClr val="FFC000"/>
                </a:solidFill>
              </a:rPr>
              <a:t>UIC</a:t>
            </a:r>
            <a:r>
              <a:rPr lang="zh-CN" altLang="en-US" sz="8800" b="1">
                <a:solidFill>
                  <a:srgbClr val="FFC000"/>
                </a:solidFill>
              </a:rPr>
              <a:t>工学院机械系系主任</a:t>
            </a:r>
            <a:br>
              <a:rPr lang="zh-CN" altLang="en-US" sz="8800" b="1">
                <a:solidFill>
                  <a:srgbClr val="FFC000"/>
                </a:solidFill>
              </a:rPr>
            </a:br>
            <a:r>
              <a:rPr lang="en-US" altLang="zh-CN" sz="8800" b="1">
                <a:solidFill>
                  <a:srgbClr val="FFC000"/>
                </a:solidFill>
              </a:rPr>
              <a:t>Prof. Maschayek</a:t>
            </a:r>
            <a:br>
              <a:rPr lang="en-US" altLang="zh-CN" sz="8800" b="1">
                <a:solidFill>
                  <a:srgbClr val="FFC000"/>
                </a:solidFill>
              </a:rPr>
            </a:br>
            <a:r>
              <a:rPr lang="zh-CN" altLang="en-US" sz="8800" b="1">
                <a:solidFill>
                  <a:srgbClr val="FFC000"/>
                </a:solidFill>
              </a:rPr>
              <a:t>时间：</a:t>
            </a:r>
            <a:r>
              <a:rPr lang="en-US" altLang="zh-CN" sz="8800" b="1">
                <a:solidFill>
                  <a:srgbClr val="FFC000"/>
                </a:solidFill>
              </a:rPr>
              <a:t>2016</a:t>
            </a:r>
            <a:r>
              <a:rPr lang="zh-CN" altLang="en-US" sz="8800" b="1">
                <a:solidFill>
                  <a:srgbClr val="FFC000"/>
                </a:solidFill>
              </a:rPr>
              <a:t>年</a:t>
            </a:r>
            <a:r>
              <a:rPr lang="en-US" altLang="zh-CN" sz="8800" b="1">
                <a:solidFill>
                  <a:srgbClr val="FFC000"/>
                </a:solidFill>
              </a:rPr>
              <a:t>10</a:t>
            </a:r>
            <a:r>
              <a:rPr lang="zh-CN" altLang="en-US" sz="8800" b="1">
                <a:solidFill>
                  <a:srgbClr val="FFC000"/>
                </a:solidFill>
              </a:rPr>
              <a:t>月</a:t>
            </a:r>
            <a:r>
              <a:rPr lang="en-US" altLang="zh-CN" sz="8800" b="1">
                <a:solidFill>
                  <a:srgbClr val="FFC000"/>
                </a:solidFill>
              </a:rPr>
              <a:t>20</a:t>
            </a:r>
            <a:r>
              <a:rPr lang="zh-CN" altLang="en-US" sz="8800" b="1">
                <a:solidFill>
                  <a:srgbClr val="FFC000"/>
                </a:solidFill>
              </a:rPr>
              <a:t>日</a:t>
            </a:r>
            <a:r>
              <a:rPr lang="en-US" altLang="zh-CN" sz="8800" b="1">
                <a:solidFill>
                  <a:srgbClr val="FFC000"/>
                </a:solidFill>
              </a:rPr>
              <a:t>15:30-16:30</a:t>
            </a:r>
            <a:br>
              <a:rPr lang="en-US" altLang="zh-CN" sz="8800" b="1">
                <a:solidFill>
                  <a:srgbClr val="FFC000"/>
                </a:solidFill>
              </a:rPr>
            </a:br>
            <a:r>
              <a:rPr lang="zh-CN" altLang="en-US" sz="8800" b="1">
                <a:solidFill>
                  <a:srgbClr val="FFC000"/>
                </a:solidFill>
              </a:rPr>
              <a:t>地点：开物馆</a:t>
            </a:r>
            <a:r>
              <a:rPr lang="en-US" altLang="zh-CN" sz="8800" b="1">
                <a:solidFill>
                  <a:srgbClr val="FFC000"/>
                </a:solidFill>
              </a:rPr>
              <a:t>101</a:t>
            </a:r>
            <a:r>
              <a:rPr lang="zh-CN" altLang="en-US" sz="8800" b="1">
                <a:solidFill>
                  <a:srgbClr val="FFC000"/>
                </a:solidFill>
              </a:rPr>
              <a:t>报告厅</a:t>
            </a:r>
            <a:endParaRPr lang="zh-CN" altLang="en-US" sz="8800" b="1">
              <a:solidFill>
                <a:srgbClr val="FFC000"/>
              </a:solidFill>
            </a:endParaRPr>
          </a:p>
        </p:txBody>
      </p:sp>
      <p:pic>
        <p:nvPicPr>
          <p:cNvPr id="44" name="图片 43" descr="美国UIC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1125" y="10227310"/>
            <a:ext cx="20674330" cy="11388090"/>
          </a:xfrm>
          <a:prstGeom prst="rect">
            <a:avLst/>
          </a:prstGeom>
        </p:spPr>
      </p:pic>
      <p:pic>
        <p:nvPicPr>
          <p:cNvPr id="45" name="图片 44" descr="UIC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8520" y="32772985"/>
            <a:ext cx="5956935" cy="4616450"/>
          </a:xfrm>
          <a:prstGeom prst="rect">
            <a:avLst/>
          </a:prstGeom>
        </p:spPr>
      </p:pic>
      <p:pic>
        <p:nvPicPr>
          <p:cNvPr id="46" name="图片 45" descr="美国UI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25" y="38404165"/>
            <a:ext cx="4801235" cy="628650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4204335" y="4170045"/>
            <a:ext cx="20391120" cy="66751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 fontAlgn="auto">
              <a:lnSpc>
                <a:spcPct val="150000"/>
              </a:lnSpc>
            </a:pPr>
            <a:r>
              <a:rPr lang="zh-CN" altLang="en-US" sz="9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美国伊利诺伊大学芝加哥分校（UIC）</a:t>
            </a:r>
            <a:endParaRPr lang="zh-CN" altLang="en-US" sz="9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9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3+2学位项目招生宣讲会</a:t>
            </a:r>
            <a:endParaRPr lang="zh-CN" altLang="en-US" sz="9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>
              <a:lnSpc>
                <a:spcPct val="150000"/>
              </a:lnSpc>
            </a:pPr>
            <a:endParaRPr lang="zh-CN" altLang="en-US" sz="9600" b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921125" y="32190055"/>
            <a:ext cx="14717395" cy="8869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一、学校介绍</a:t>
            </a:r>
            <a:endParaRPr lang="zh-CN" altLang="en-US" sz="3600" b="1"/>
          </a:p>
          <a:p>
            <a:r>
              <a:rPr lang="zh-CN" altLang="en-US" sz="3600"/>
              <a:t>伊利诺伊大学芝加哥分校（University of Illinois at Chicago，简称UIC）是美国著名的公立研究型I类大学，也是伊利诺伊州州立高等教育体系中最为重要的大学。作为伊利诺伊大学三所分校之一，UIC下设15个学院，在校生人数达28000余名。根据2016年度《美国新闻及世界报道》（U.S. News and World Report）的排名，UIC在全球高校中排名第174位，与上海交大、南京大学排名相近。UIC工学院（www.engineering.uic.edu）在全美排名第60位。</a:t>
            </a:r>
            <a:endParaRPr lang="zh-CN" altLang="en-US" sz="3600"/>
          </a:p>
          <a:p>
            <a:endParaRPr lang="zh-CN" altLang="en-US" sz="3600"/>
          </a:p>
          <a:p>
            <a:r>
              <a:rPr lang="zh-CN" altLang="en-US" sz="3600" b="1">
                <a:solidFill>
                  <a:srgbClr val="C00000"/>
                </a:solidFill>
              </a:rPr>
              <a:t>本项目面向我校全日制在读大三、大四本科学生。</a:t>
            </a:r>
            <a:endParaRPr lang="zh-CN" altLang="en-US" sz="3600" b="1">
              <a:solidFill>
                <a:srgbClr val="C00000"/>
              </a:solidFill>
            </a:endParaRPr>
          </a:p>
          <a:p>
            <a:endParaRPr lang="zh-CN" altLang="en-US" sz="3600"/>
          </a:p>
          <a:p>
            <a:endParaRPr lang="zh-CN" altLang="en-US" sz="3600"/>
          </a:p>
          <a:p>
            <a:endParaRPr lang="zh-CN" altLang="en-US" sz="3600"/>
          </a:p>
          <a:p>
            <a:endParaRPr lang="zh-CN" altLang="en-US" sz="3600"/>
          </a:p>
          <a:p>
            <a:endParaRPr lang="zh-CN" altLang="en-US" sz="3600"/>
          </a:p>
          <a:p>
            <a:endParaRPr lang="zh-CN" altLang="en-US" sz="3600"/>
          </a:p>
        </p:txBody>
      </p:sp>
      <p:sp>
        <p:nvSpPr>
          <p:cNvPr id="55" name="文本框 54"/>
          <p:cNvSpPr txBox="1"/>
          <p:nvPr/>
        </p:nvSpPr>
        <p:spPr>
          <a:xfrm>
            <a:off x="9849485" y="38404800"/>
            <a:ext cx="6654165" cy="7223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ym typeface="+mn-ea"/>
              </a:rPr>
              <a:t>二、工学专业3+2学位项目报名条件</a:t>
            </a:r>
            <a:endParaRPr lang="zh-CN" altLang="en-US" sz="3600" b="1"/>
          </a:p>
          <a:p>
            <a:r>
              <a:rPr lang="zh-CN" altLang="en-US" sz="3600">
                <a:sym typeface="+mn-ea"/>
              </a:rPr>
              <a:t>1）专业及年级：机械工程和工业工程等相关专业的全日制在读大三、大四本科生，本项目不收跨专业生。  </a:t>
            </a:r>
            <a:endParaRPr lang="zh-CN" altLang="en-US" sz="3600"/>
          </a:p>
          <a:p>
            <a:r>
              <a:rPr lang="zh-CN" altLang="en-US" sz="3600">
                <a:sym typeface="+mn-ea"/>
              </a:rPr>
              <a:t>2）学习成绩：大三全年GPA要求达到3.0以上，无挂科记录。</a:t>
            </a:r>
            <a:endParaRPr lang="en-US" altLang="zh-CN" sz="3600">
              <a:sym typeface="+mn-ea"/>
            </a:endParaRPr>
          </a:p>
          <a:p>
            <a:r>
              <a:rPr lang="zh-CN" altLang="en-US" sz="3600">
                <a:sym typeface="+mn-ea"/>
              </a:rPr>
              <a:t>3）英语水平：所有学生都需要在中国国内通过UIC三月份组织的英语面试，主要内容包括阅读、写作、听力和口语能力。</a:t>
            </a:r>
            <a:endParaRPr lang="zh-CN" altLang="en-US" sz="3600"/>
          </a:p>
          <a:p>
            <a:endParaRPr lang="zh-CN" altLang="en-US" sz="3600"/>
          </a:p>
        </p:txBody>
      </p:sp>
      <p:sp>
        <p:nvSpPr>
          <p:cNvPr id="56" name="文本框 55"/>
          <p:cNvSpPr txBox="1"/>
          <p:nvPr/>
        </p:nvSpPr>
        <p:spPr>
          <a:xfrm>
            <a:off x="17512030" y="38404800"/>
            <a:ext cx="7083425" cy="3383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ym typeface="+mn-ea"/>
              </a:rPr>
              <a:t>三、招生名额</a:t>
            </a:r>
            <a:endParaRPr lang="zh-CN" altLang="en-US" sz="3600" b="1"/>
          </a:p>
          <a:p>
            <a:r>
              <a:rPr lang="zh-CN" altLang="en-US" sz="3600">
                <a:sym typeface="+mn-ea"/>
              </a:rPr>
              <a:t>UIC今年在我校的招生名额为：5名（四个专业合在一起招5名，四个专业是：电气与计算机工程-ECE、机械工程和工业工程-MIE、化学工程-ChE、土木工程-CE）。</a:t>
            </a:r>
            <a:endParaRPr lang="zh-CN" altLang="en-US" sz="3600"/>
          </a:p>
        </p:txBody>
      </p:sp>
      <p:sp>
        <p:nvSpPr>
          <p:cNvPr id="57" name="文本框 56"/>
          <p:cNvSpPr txBox="1"/>
          <p:nvPr/>
        </p:nvSpPr>
        <p:spPr>
          <a:xfrm>
            <a:off x="17512030" y="41997630"/>
            <a:ext cx="7083425" cy="2834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3600"/>
          </a:p>
          <a:p>
            <a:r>
              <a:rPr lang="zh-CN" altLang="en-US" sz="3600" b="1">
                <a:sym typeface="+mn-ea"/>
              </a:rPr>
              <a:t>四、申请流程</a:t>
            </a:r>
            <a:endParaRPr lang="zh-CN" altLang="en-US" sz="3600" b="1"/>
          </a:p>
          <a:p>
            <a:r>
              <a:rPr lang="zh-CN" altLang="en-US" sz="3600">
                <a:sym typeface="+mn-ea"/>
              </a:rPr>
              <a:t>校内个人申请、学院资格初审、学院推荐、UIC面试、录取公示、签约派出。</a:t>
            </a:r>
            <a:endParaRPr lang="en-US" altLang="zh-CN" sz="3600"/>
          </a:p>
        </p:txBody>
      </p:sp>
      <p:sp>
        <p:nvSpPr>
          <p:cNvPr id="58" name="文本框 57"/>
          <p:cNvSpPr txBox="1"/>
          <p:nvPr/>
        </p:nvSpPr>
        <p:spPr>
          <a:xfrm>
            <a:off x="3921125" y="46007020"/>
            <a:ext cx="20673695" cy="1798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ym typeface="+mn-ea"/>
              </a:rPr>
              <a:t>五、UIC联系方式</a:t>
            </a:r>
            <a:endParaRPr lang="zh-CN" altLang="en-US" sz="3600" b="1"/>
          </a:p>
          <a:p>
            <a:r>
              <a:rPr lang="zh-CN" altLang="en-US" sz="3600">
                <a:sym typeface="+mn-ea"/>
              </a:rPr>
              <a:t>UIC工学院专为该项目设立了</a:t>
            </a:r>
            <a:r>
              <a:rPr lang="zh-CN" altLang="en-US" sz="4000">
                <a:solidFill>
                  <a:srgbClr val="C00000"/>
                </a:solidFill>
                <a:sym typeface="+mn-ea"/>
              </a:rPr>
              <a:t>微信号：UIC-Engineering-32</a:t>
            </a:r>
            <a:endParaRPr lang="zh-CN" altLang="en-US" sz="3600"/>
          </a:p>
          <a:p>
            <a:r>
              <a:rPr lang="zh-CN" altLang="en-US" sz="3600">
                <a:sym typeface="+mn-ea"/>
              </a:rPr>
              <a:t>感兴趣的同学可以加此微信号了解更多的信息。</a:t>
            </a:r>
            <a:endParaRPr lang="en-US" altLang="zh-CN" sz="360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简约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WPS 演示</Application>
  <PresentationFormat>宽屏</PresentationFormat>
  <Paragraphs>33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黑体</vt:lpstr>
      <vt:lpstr>微软雅黑</vt:lpstr>
      <vt:lpstr>Calibri</vt:lpstr>
      <vt:lpstr>简约绿</vt:lpstr>
      <vt:lpstr>主讲人：UIC工学院教授、机械 系系主任Maschayek 时间：2016年10月20日15:30-16:30 地点：开物馆101报告厅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Hanna Shanghai</dc:creator>
  <cp:lastModifiedBy>Hanna Shanghai</cp:lastModifiedBy>
  <cp:revision>5</cp:revision>
  <dcterms:created xsi:type="dcterms:W3CDTF">2016-10-11T01:13:00Z</dcterms:created>
  <dcterms:modified xsi:type="dcterms:W3CDTF">2016-10-11T07:10:39Z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